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2" r:id="rId7"/>
    <p:sldId id="263" r:id="rId8"/>
    <p:sldId id="264"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37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7393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812135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256949"/>
            <a:ext cx="7477601" cy="1666399"/>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Inter" pitchFamily="34" charset="0"/>
                <a:ea typeface="Inter" pitchFamily="34" charset="-122"/>
                <a:cs typeface="Inter" pitchFamily="34" charset="-120"/>
              </a:rPr>
              <a:t>Cloud Forensic Frameworks</a:t>
            </a:r>
            <a:endParaRPr lang="en-US" sz="5249" dirty="0"/>
          </a:p>
        </p:txBody>
      </p:sp>
      <p:sp>
        <p:nvSpPr>
          <p:cNvPr id="6" name="Text 3"/>
          <p:cNvSpPr/>
          <p:nvPr/>
        </p:nvSpPr>
        <p:spPr>
          <a:xfrm>
            <a:off x="833199" y="4256603"/>
            <a:ext cx="74776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Explore the fascinating world of cloud forensic frameworks and learn about their importance in digital investigations. Discover the challenges and the future of cloud forensics.</a:t>
            </a:r>
            <a:endParaRPr lang="en-US" sz="1750" dirty="0"/>
          </a:p>
        </p:txBody>
      </p:sp>
      <p:sp>
        <p:nvSpPr>
          <p:cNvPr id="8" name="Text 5"/>
          <p:cNvSpPr/>
          <p:nvPr/>
        </p:nvSpPr>
        <p:spPr>
          <a:xfrm>
            <a:off x="959763" y="5567601"/>
            <a:ext cx="102275" cy="365760"/>
          </a:xfrm>
          <a:prstGeom prst="rect">
            <a:avLst/>
          </a:prstGeom>
          <a:noFill/>
          <a:ln/>
        </p:spPr>
        <p:txBody>
          <a:bodyPr wrap="none" rtlCol="0" anchor="t"/>
          <a:lstStyle/>
          <a:p>
            <a:pPr marL="0" indent="0" algn="ctr">
              <a:lnSpc>
                <a:spcPts val="2880"/>
              </a:lnSpc>
              <a:buNone/>
            </a:pPr>
            <a:endParaRPr lang="en-US" sz="1152" dirty="0"/>
          </a:p>
        </p:txBody>
      </p:sp>
      <p:sp>
        <p:nvSpPr>
          <p:cNvPr id="9" name="Text 6"/>
          <p:cNvSpPr/>
          <p:nvPr/>
        </p:nvSpPr>
        <p:spPr>
          <a:xfrm>
            <a:off x="833198" y="5648344"/>
            <a:ext cx="4550927" cy="2446173"/>
          </a:xfrm>
          <a:prstGeom prst="rect">
            <a:avLst/>
          </a:prstGeom>
          <a:noFill/>
          <a:ln/>
        </p:spPr>
        <p:txBody>
          <a:bodyPr wrap="none" rtlCol="0" anchor="t"/>
          <a:lstStyle/>
          <a:p>
            <a:pPr marL="0" indent="0" algn="l">
              <a:lnSpc>
                <a:spcPts val="3062"/>
              </a:lnSpc>
              <a:buNone/>
            </a:pPr>
            <a:r>
              <a:rPr lang="en-US" sz="1600" b="1" kern="0" spc="-35" dirty="0">
                <a:solidFill>
                  <a:srgbClr val="E5E0DF"/>
                </a:solidFill>
                <a:latin typeface="Inter" pitchFamily="34" charset="0"/>
                <a:ea typeface="Inter" pitchFamily="34" charset="-122"/>
                <a:cs typeface="Inter" pitchFamily="34" charset="-120"/>
              </a:rPr>
              <a:t>Presented by: Dhaval  Patel</a:t>
            </a:r>
          </a:p>
          <a:p>
            <a:pPr marL="0" indent="0" algn="l">
              <a:lnSpc>
                <a:spcPts val="3062"/>
              </a:lnSpc>
              <a:buNone/>
            </a:pPr>
            <a:r>
              <a:rPr lang="en-US" sz="1600" b="1" kern="0" spc="-35" dirty="0">
                <a:solidFill>
                  <a:srgbClr val="E5E0DF"/>
                </a:solidFill>
                <a:latin typeface="Inter" pitchFamily="34" charset="0"/>
                <a:ea typeface="Inter" pitchFamily="34" charset="-122"/>
              </a:rPr>
              <a:t>Subject: Cloud Security and Forensics</a:t>
            </a:r>
          </a:p>
          <a:p>
            <a:pPr marL="0" indent="0" algn="l">
              <a:lnSpc>
                <a:spcPts val="3062"/>
              </a:lnSpc>
              <a:buNone/>
            </a:pPr>
            <a:r>
              <a:rPr lang="en-US" sz="1600" b="1" kern="0" spc="-35" dirty="0">
                <a:solidFill>
                  <a:srgbClr val="E5E0DF"/>
                </a:solidFill>
                <a:latin typeface="Inter" pitchFamily="34" charset="0"/>
                <a:ea typeface="Inter" pitchFamily="34" charset="-122"/>
              </a:rPr>
              <a:t>Class: M.Sc. Cyber security </a:t>
            </a:r>
            <a:r>
              <a:rPr lang="en-US" sz="1600" b="1" kern="0" spc="-35" dirty="0" err="1">
                <a:solidFill>
                  <a:srgbClr val="E5E0DF"/>
                </a:solidFill>
                <a:latin typeface="Inter" pitchFamily="34" charset="0"/>
                <a:ea typeface="Inter" pitchFamily="34" charset="-122"/>
              </a:rPr>
              <a:t>sem</a:t>
            </a:r>
            <a:r>
              <a:rPr lang="en-US" sz="1600" b="1" kern="0" spc="-35" dirty="0">
                <a:solidFill>
                  <a:srgbClr val="E5E0DF"/>
                </a:solidFill>
                <a:latin typeface="Inter" pitchFamily="34" charset="0"/>
                <a:ea typeface="Inter" pitchFamily="34" charset="-122"/>
              </a:rPr>
              <a:t> – 3</a:t>
            </a:r>
          </a:p>
          <a:p>
            <a:pPr marL="0" indent="0" algn="l">
              <a:lnSpc>
                <a:spcPts val="3062"/>
              </a:lnSpc>
              <a:buNone/>
            </a:pPr>
            <a:r>
              <a:rPr lang="en-US" sz="1600" b="1" kern="0" spc="-35" dirty="0">
                <a:solidFill>
                  <a:srgbClr val="E5E0DF"/>
                </a:solidFill>
                <a:latin typeface="Inter" pitchFamily="34" charset="0"/>
                <a:ea typeface="Inter" pitchFamily="34" charset="-122"/>
              </a:rPr>
              <a:t>Enroll: 03220030002034</a:t>
            </a:r>
          </a:p>
          <a:p>
            <a:pPr marL="0" indent="0" algn="l">
              <a:buNone/>
            </a:pPr>
            <a:endParaRPr lang="en-US" sz="1600" b="1" kern="0" spc="-35" dirty="0">
              <a:solidFill>
                <a:srgbClr val="E5E0DF"/>
              </a:solidFill>
              <a:latin typeface="Inter" pitchFamily="34" charset="0"/>
              <a:ea typeface="Inter" pitchFamily="34" charset="-122"/>
            </a:endParaRPr>
          </a:p>
          <a:p>
            <a:pPr marL="0" indent="0" algn="l">
              <a:lnSpc>
                <a:spcPts val="3062"/>
              </a:lnSpc>
              <a:buNone/>
            </a:pPr>
            <a:r>
              <a:rPr lang="en-US" sz="1600" b="1" kern="0" spc="-35" dirty="0">
                <a:solidFill>
                  <a:srgbClr val="E5E0DF"/>
                </a:solidFill>
                <a:latin typeface="Inter" pitchFamily="34" charset="0"/>
                <a:ea typeface="Inter" pitchFamily="34" charset="-122"/>
              </a:rPr>
              <a:t>Guided by: Raj K Jaiswal</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994886"/>
            <a:ext cx="93064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Introduction to Cloud Forensic Frameworks</a:t>
            </a:r>
            <a:endParaRPr lang="en-US" sz="4374" dirty="0"/>
          </a:p>
        </p:txBody>
      </p:sp>
      <p:sp>
        <p:nvSpPr>
          <p:cNvPr id="6" name="Shape 3"/>
          <p:cNvSpPr/>
          <p:nvPr/>
        </p:nvSpPr>
        <p:spPr>
          <a:xfrm>
            <a:off x="4490799" y="2890480"/>
            <a:ext cx="499943" cy="499943"/>
          </a:xfrm>
          <a:prstGeom prst="roundRect">
            <a:avLst>
              <a:gd name="adj" fmla="val 20000"/>
            </a:avLst>
          </a:prstGeom>
          <a:solidFill>
            <a:srgbClr val="110080"/>
          </a:solidFill>
          <a:ln w="13811">
            <a:solidFill>
              <a:srgbClr val="140099"/>
            </a:solidFill>
            <a:prstDash val="solid"/>
          </a:ln>
        </p:spPr>
      </p:sp>
      <p:sp>
        <p:nvSpPr>
          <p:cNvPr id="7" name="Text 4"/>
          <p:cNvSpPr/>
          <p:nvPr/>
        </p:nvSpPr>
        <p:spPr>
          <a:xfrm>
            <a:off x="4661892" y="2932152"/>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8" name="Text 5"/>
          <p:cNvSpPr/>
          <p:nvPr/>
        </p:nvSpPr>
        <p:spPr>
          <a:xfrm>
            <a:off x="5212913" y="2966799"/>
            <a:ext cx="3820001"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What are Cloud Forensic Frameworks?</a:t>
            </a:r>
            <a:endParaRPr lang="en-US" sz="2187" dirty="0"/>
          </a:p>
        </p:txBody>
      </p:sp>
      <p:sp>
        <p:nvSpPr>
          <p:cNvPr id="9" name="Text 6"/>
          <p:cNvSpPr/>
          <p:nvPr/>
        </p:nvSpPr>
        <p:spPr>
          <a:xfrm>
            <a:off x="5212913" y="3794403"/>
            <a:ext cx="3820001"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 Frameworks are structured methodologies used for collecting, analyzing, and preserving digital evidence in cloud environments.</a:t>
            </a:r>
            <a:endParaRPr lang="en-US" sz="1750" dirty="0"/>
          </a:p>
        </p:txBody>
      </p:sp>
      <p:sp>
        <p:nvSpPr>
          <p:cNvPr id="10" name="Shape 7"/>
          <p:cNvSpPr/>
          <p:nvPr/>
        </p:nvSpPr>
        <p:spPr>
          <a:xfrm>
            <a:off x="9255085" y="2890480"/>
            <a:ext cx="499943" cy="499943"/>
          </a:xfrm>
          <a:prstGeom prst="roundRect">
            <a:avLst>
              <a:gd name="adj" fmla="val 20000"/>
            </a:avLst>
          </a:prstGeom>
          <a:solidFill>
            <a:srgbClr val="110080"/>
          </a:solidFill>
          <a:ln w="13811">
            <a:solidFill>
              <a:srgbClr val="140099"/>
            </a:solidFill>
            <a:prstDash val="solid"/>
          </a:ln>
        </p:spPr>
      </p:sp>
      <p:sp>
        <p:nvSpPr>
          <p:cNvPr id="11" name="Text 8"/>
          <p:cNvSpPr/>
          <p:nvPr/>
        </p:nvSpPr>
        <p:spPr>
          <a:xfrm>
            <a:off x="9407128" y="2932152"/>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2" name="Text 9"/>
          <p:cNvSpPr/>
          <p:nvPr/>
        </p:nvSpPr>
        <p:spPr>
          <a:xfrm>
            <a:off x="9977199" y="2966799"/>
            <a:ext cx="3820001"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Benefits of Cloud Forensic Frameworks</a:t>
            </a:r>
            <a:endParaRPr lang="en-US" sz="2187" dirty="0"/>
          </a:p>
        </p:txBody>
      </p:sp>
      <p:sp>
        <p:nvSpPr>
          <p:cNvPr id="13" name="Text 10"/>
          <p:cNvSpPr/>
          <p:nvPr/>
        </p:nvSpPr>
        <p:spPr>
          <a:xfrm>
            <a:off x="9977199" y="3794403"/>
            <a:ext cx="3820001"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 frameworks provide investigators with systematic approaches to navigate complex cloud infrastructures and uncover critical evidence.</a:t>
            </a:r>
            <a:endParaRPr lang="en-US" sz="1750" dirty="0"/>
          </a:p>
        </p:txBody>
      </p:sp>
      <p:sp>
        <p:nvSpPr>
          <p:cNvPr id="14" name="Shape 11"/>
          <p:cNvSpPr/>
          <p:nvPr/>
        </p:nvSpPr>
        <p:spPr>
          <a:xfrm>
            <a:off x="4490799" y="5967174"/>
            <a:ext cx="499943" cy="499943"/>
          </a:xfrm>
          <a:prstGeom prst="roundRect">
            <a:avLst>
              <a:gd name="adj" fmla="val 20000"/>
            </a:avLst>
          </a:prstGeom>
          <a:solidFill>
            <a:srgbClr val="110080"/>
          </a:solidFill>
          <a:ln w="13811">
            <a:solidFill>
              <a:srgbClr val="140099"/>
            </a:solidFill>
            <a:prstDash val="solid"/>
          </a:ln>
        </p:spPr>
      </p:sp>
      <p:sp>
        <p:nvSpPr>
          <p:cNvPr id="15" name="Text 12"/>
          <p:cNvSpPr/>
          <p:nvPr/>
        </p:nvSpPr>
        <p:spPr>
          <a:xfrm>
            <a:off x="4639032" y="6008846"/>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6" name="Text 13"/>
          <p:cNvSpPr/>
          <p:nvPr/>
        </p:nvSpPr>
        <p:spPr>
          <a:xfrm>
            <a:off x="5212913" y="6043493"/>
            <a:ext cx="276641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Adapting to the Cloud</a:t>
            </a:r>
            <a:endParaRPr lang="en-US" sz="2187" dirty="0"/>
          </a:p>
        </p:txBody>
      </p:sp>
      <p:sp>
        <p:nvSpPr>
          <p:cNvPr id="17" name="Text 14"/>
          <p:cNvSpPr/>
          <p:nvPr/>
        </p:nvSpPr>
        <p:spPr>
          <a:xfrm>
            <a:off x="5212913" y="6523911"/>
            <a:ext cx="85842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Traditional forensic techniques need to be modified to handle the unique challenges posed by cloud computing, such as shared resources and virtualized environments.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519714"/>
            <a:ext cx="7868245"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Importance of Cloud Forensics</a:t>
            </a:r>
            <a:endParaRPr lang="en-US" sz="4374" dirty="0"/>
          </a:p>
        </p:txBody>
      </p:sp>
      <p:sp>
        <p:nvSpPr>
          <p:cNvPr id="6" name="Shape 3"/>
          <p:cNvSpPr/>
          <p:nvPr/>
        </p:nvSpPr>
        <p:spPr>
          <a:xfrm>
            <a:off x="833199" y="2720935"/>
            <a:ext cx="499943" cy="499943"/>
          </a:xfrm>
          <a:prstGeom prst="roundRect">
            <a:avLst>
              <a:gd name="adj" fmla="val 20000"/>
            </a:avLst>
          </a:prstGeom>
          <a:solidFill>
            <a:srgbClr val="110080"/>
          </a:solidFill>
          <a:ln w="13811">
            <a:solidFill>
              <a:srgbClr val="140099"/>
            </a:solidFill>
            <a:prstDash val="solid"/>
          </a:ln>
        </p:spPr>
      </p:sp>
      <p:sp>
        <p:nvSpPr>
          <p:cNvPr id="7" name="Text 4"/>
          <p:cNvSpPr/>
          <p:nvPr/>
        </p:nvSpPr>
        <p:spPr>
          <a:xfrm>
            <a:off x="1004292" y="2762607"/>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8" name="Text 5"/>
          <p:cNvSpPr/>
          <p:nvPr/>
        </p:nvSpPr>
        <p:spPr>
          <a:xfrm>
            <a:off x="1555313" y="2797254"/>
            <a:ext cx="292500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Data Security &amp; Privacy</a:t>
            </a:r>
            <a:endParaRPr lang="en-US" sz="2187" dirty="0"/>
          </a:p>
        </p:txBody>
      </p:sp>
      <p:sp>
        <p:nvSpPr>
          <p:cNvPr id="9" name="Text 6"/>
          <p:cNvSpPr/>
          <p:nvPr/>
        </p:nvSpPr>
        <p:spPr>
          <a:xfrm>
            <a:off x="1555313" y="3277672"/>
            <a:ext cx="38200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forensics helps ensure the security and privacy of user data in cloud environments.</a:t>
            </a:r>
            <a:endParaRPr lang="en-US" sz="1750" dirty="0"/>
          </a:p>
        </p:txBody>
      </p:sp>
      <p:sp>
        <p:nvSpPr>
          <p:cNvPr id="10" name="Shape 7"/>
          <p:cNvSpPr/>
          <p:nvPr/>
        </p:nvSpPr>
        <p:spPr>
          <a:xfrm>
            <a:off x="5597485" y="2720935"/>
            <a:ext cx="499943" cy="499943"/>
          </a:xfrm>
          <a:prstGeom prst="roundRect">
            <a:avLst>
              <a:gd name="adj" fmla="val 20000"/>
            </a:avLst>
          </a:prstGeom>
          <a:solidFill>
            <a:srgbClr val="110080"/>
          </a:solidFill>
          <a:ln w="13811">
            <a:solidFill>
              <a:srgbClr val="140099"/>
            </a:solidFill>
            <a:prstDash val="solid"/>
          </a:ln>
        </p:spPr>
      </p:sp>
      <p:sp>
        <p:nvSpPr>
          <p:cNvPr id="11" name="Text 8"/>
          <p:cNvSpPr/>
          <p:nvPr/>
        </p:nvSpPr>
        <p:spPr>
          <a:xfrm>
            <a:off x="5749528" y="2762607"/>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2" name="Text 9"/>
          <p:cNvSpPr/>
          <p:nvPr/>
        </p:nvSpPr>
        <p:spPr>
          <a:xfrm>
            <a:off x="6319599" y="2797254"/>
            <a:ext cx="3820001"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Incident Response &amp; Investigation</a:t>
            </a:r>
            <a:endParaRPr lang="en-US" sz="2187" dirty="0"/>
          </a:p>
        </p:txBody>
      </p:sp>
      <p:sp>
        <p:nvSpPr>
          <p:cNvPr id="13" name="Text 10"/>
          <p:cNvSpPr/>
          <p:nvPr/>
        </p:nvSpPr>
        <p:spPr>
          <a:xfrm>
            <a:off x="6319599" y="3624858"/>
            <a:ext cx="38200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 frameworks enable effective incident response and thorough investigations in cases involving cloud-based platforms.</a:t>
            </a:r>
            <a:endParaRPr lang="en-US" sz="1750" dirty="0"/>
          </a:p>
        </p:txBody>
      </p:sp>
      <p:sp>
        <p:nvSpPr>
          <p:cNvPr id="14" name="Shape 11"/>
          <p:cNvSpPr/>
          <p:nvPr/>
        </p:nvSpPr>
        <p:spPr>
          <a:xfrm>
            <a:off x="833199" y="5442228"/>
            <a:ext cx="499943" cy="499943"/>
          </a:xfrm>
          <a:prstGeom prst="roundRect">
            <a:avLst>
              <a:gd name="adj" fmla="val 20000"/>
            </a:avLst>
          </a:prstGeom>
          <a:solidFill>
            <a:srgbClr val="110080"/>
          </a:solidFill>
          <a:ln w="13811">
            <a:solidFill>
              <a:srgbClr val="140099"/>
            </a:solidFill>
            <a:prstDash val="solid"/>
          </a:ln>
        </p:spPr>
      </p:sp>
      <p:sp>
        <p:nvSpPr>
          <p:cNvPr id="15" name="Text 12"/>
          <p:cNvSpPr/>
          <p:nvPr/>
        </p:nvSpPr>
        <p:spPr>
          <a:xfrm>
            <a:off x="981432" y="5483900"/>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6" name="Text 13"/>
          <p:cNvSpPr/>
          <p:nvPr/>
        </p:nvSpPr>
        <p:spPr>
          <a:xfrm>
            <a:off x="1555313" y="5518547"/>
            <a:ext cx="300882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Compliance &amp; Litigation</a:t>
            </a:r>
            <a:endParaRPr lang="en-US" sz="2187" dirty="0"/>
          </a:p>
        </p:txBody>
      </p:sp>
      <p:sp>
        <p:nvSpPr>
          <p:cNvPr id="17" name="Text 14"/>
          <p:cNvSpPr/>
          <p:nvPr/>
        </p:nvSpPr>
        <p:spPr>
          <a:xfrm>
            <a:off x="1555313" y="5998964"/>
            <a:ext cx="85842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forensics plays a crucial role in meeting legal and regulatory requirements in litigation and compliance scenarios.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124069"/>
            <a:ext cx="93064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Types of Cloud Forensic Frameworks</a:t>
            </a:r>
            <a:endParaRPr lang="en-US" sz="4374" dirty="0"/>
          </a:p>
        </p:txBody>
      </p:sp>
      <p:sp>
        <p:nvSpPr>
          <p:cNvPr id="6" name="Shape 3"/>
          <p:cNvSpPr/>
          <p:nvPr/>
        </p:nvSpPr>
        <p:spPr>
          <a:xfrm>
            <a:off x="4490799" y="2846070"/>
            <a:ext cx="4542115" cy="2373987"/>
          </a:xfrm>
          <a:prstGeom prst="roundRect">
            <a:avLst>
              <a:gd name="adj" fmla="val 4212"/>
            </a:avLst>
          </a:prstGeom>
          <a:solidFill>
            <a:srgbClr val="110080"/>
          </a:solidFill>
          <a:ln w="13811">
            <a:solidFill>
              <a:srgbClr val="140099"/>
            </a:solidFill>
            <a:prstDash val="solid"/>
          </a:ln>
        </p:spPr>
      </p:sp>
      <p:sp>
        <p:nvSpPr>
          <p:cNvPr id="7" name="Text 4"/>
          <p:cNvSpPr/>
          <p:nvPr/>
        </p:nvSpPr>
        <p:spPr>
          <a:xfrm>
            <a:off x="4726781" y="3082052"/>
            <a:ext cx="283571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Proactive Frameworks</a:t>
            </a:r>
            <a:endParaRPr lang="en-US" sz="2187" dirty="0"/>
          </a:p>
        </p:txBody>
      </p:sp>
      <p:sp>
        <p:nvSpPr>
          <p:cNvPr id="8" name="Text 5"/>
          <p:cNvSpPr/>
          <p:nvPr/>
        </p:nvSpPr>
        <p:spPr>
          <a:xfrm>
            <a:off x="4726781" y="3562469"/>
            <a:ext cx="4070152"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Proactively designed frameworks assist in the prevention and early detection of security incidents by implementing best practices and monitoring mechanisms.</a:t>
            </a:r>
            <a:endParaRPr lang="en-US" sz="1750" dirty="0"/>
          </a:p>
        </p:txBody>
      </p:sp>
      <p:sp>
        <p:nvSpPr>
          <p:cNvPr id="9" name="Shape 6"/>
          <p:cNvSpPr/>
          <p:nvPr/>
        </p:nvSpPr>
        <p:spPr>
          <a:xfrm>
            <a:off x="9255085" y="2846070"/>
            <a:ext cx="4542115" cy="2373987"/>
          </a:xfrm>
          <a:prstGeom prst="roundRect">
            <a:avLst>
              <a:gd name="adj" fmla="val 4212"/>
            </a:avLst>
          </a:prstGeom>
          <a:solidFill>
            <a:srgbClr val="110080"/>
          </a:solidFill>
          <a:ln w="13811">
            <a:solidFill>
              <a:srgbClr val="140099"/>
            </a:solidFill>
            <a:prstDash val="solid"/>
          </a:ln>
        </p:spPr>
      </p:sp>
      <p:sp>
        <p:nvSpPr>
          <p:cNvPr id="10" name="Text 7"/>
          <p:cNvSpPr/>
          <p:nvPr/>
        </p:nvSpPr>
        <p:spPr>
          <a:xfrm>
            <a:off x="9491067" y="3082052"/>
            <a:ext cx="2737366"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Reactive Frameworks</a:t>
            </a:r>
            <a:endParaRPr lang="en-US" sz="2187" dirty="0"/>
          </a:p>
        </p:txBody>
      </p:sp>
      <p:sp>
        <p:nvSpPr>
          <p:cNvPr id="11" name="Text 8"/>
          <p:cNvSpPr/>
          <p:nvPr/>
        </p:nvSpPr>
        <p:spPr>
          <a:xfrm>
            <a:off x="9491067" y="3562469"/>
            <a:ext cx="4070152"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Reactive frameworks guide investigators through the post-incident phase, helping them gather evidence, analyze it, and determine the sequence of events.</a:t>
            </a:r>
            <a:endParaRPr lang="en-US" sz="1750" dirty="0"/>
          </a:p>
        </p:txBody>
      </p:sp>
      <p:sp>
        <p:nvSpPr>
          <p:cNvPr id="12" name="Shape 9"/>
          <p:cNvSpPr/>
          <p:nvPr/>
        </p:nvSpPr>
        <p:spPr>
          <a:xfrm>
            <a:off x="4490799" y="5442228"/>
            <a:ext cx="9306401" cy="1663184"/>
          </a:xfrm>
          <a:prstGeom prst="roundRect">
            <a:avLst>
              <a:gd name="adj" fmla="val 6012"/>
            </a:avLst>
          </a:prstGeom>
          <a:solidFill>
            <a:srgbClr val="110080"/>
          </a:solidFill>
          <a:ln w="13811">
            <a:solidFill>
              <a:srgbClr val="140099"/>
            </a:solidFill>
            <a:prstDash val="solid"/>
          </a:ln>
        </p:spPr>
      </p:sp>
      <p:sp>
        <p:nvSpPr>
          <p:cNvPr id="13" name="Text 10"/>
          <p:cNvSpPr/>
          <p:nvPr/>
        </p:nvSpPr>
        <p:spPr>
          <a:xfrm>
            <a:off x="4726781" y="5678210"/>
            <a:ext cx="2502575"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Hybrid Frameworks</a:t>
            </a:r>
            <a:endParaRPr lang="en-US" sz="2187" dirty="0"/>
          </a:p>
        </p:txBody>
      </p:sp>
      <p:sp>
        <p:nvSpPr>
          <p:cNvPr id="14" name="Text 11"/>
          <p:cNvSpPr/>
          <p:nvPr/>
        </p:nvSpPr>
        <p:spPr>
          <a:xfrm>
            <a:off x="4726781" y="6158627"/>
            <a:ext cx="8834438"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Hybrid frameworks combine proactive and reactive elements, allowing for a comprehensive and versatile approach to cloud forensic investigations.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10391"/>
            <a:ext cx="14630400" cy="8229600"/>
          </a:xfrm>
          <a:prstGeom prst="rect">
            <a:avLst/>
          </a:prstGeom>
          <a:solidFill>
            <a:srgbClr val="272525">
              <a:alpha val="80000"/>
            </a:srgbClr>
          </a:solidFill>
          <a:ln/>
        </p:spPr>
      </p:sp>
      <p:sp>
        <p:nvSpPr>
          <p:cNvPr id="6" name="Text 3"/>
          <p:cNvSpPr/>
          <p:nvPr/>
        </p:nvSpPr>
        <p:spPr>
          <a:xfrm>
            <a:off x="2037993" y="1822371"/>
            <a:ext cx="686812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Cloud Forensic Challenges</a:t>
            </a:r>
            <a:endParaRPr lang="en-US" sz="4374" dirty="0"/>
          </a:p>
        </p:txBody>
      </p:sp>
      <p:sp>
        <p:nvSpPr>
          <p:cNvPr id="7" name="Shape 4"/>
          <p:cNvSpPr/>
          <p:nvPr/>
        </p:nvSpPr>
        <p:spPr>
          <a:xfrm>
            <a:off x="2037993" y="3023592"/>
            <a:ext cx="499943" cy="499943"/>
          </a:xfrm>
          <a:prstGeom prst="roundRect">
            <a:avLst>
              <a:gd name="adj" fmla="val 20000"/>
            </a:avLst>
          </a:prstGeom>
          <a:solidFill>
            <a:srgbClr val="110080"/>
          </a:solidFill>
          <a:ln w="13811">
            <a:solidFill>
              <a:srgbClr val="140099"/>
            </a:solidFill>
            <a:prstDash val="solid"/>
          </a:ln>
        </p:spPr>
      </p:sp>
      <p:sp>
        <p:nvSpPr>
          <p:cNvPr id="8" name="Text 5"/>
          <p:cNvSpPr/>
          <p:nvPr/>
        </p:nvSpPr>
        <p:spPr>
          <a:xfrm>
            <a:off x="2209086" y="3065264"/>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9" name="Text 6"/>
          <p:cNvSpPr/>
          <p:nvPr/>
        </p:nvSpPr>
        <p:spPr>
          <a:xfrm>
            <a:off x="2760107" y="3099911"/>
            <a:ext cx="264795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Evidence Location &amp; Preservation</a:t>
            </a:r>
            <a:endParaRPr lang="en-US" sz="2187" dirty="0"/>
          </a:p>
        </p:txBody>
      </p:sp>
      <p:sp>
        <p:nvSpPr>
          <p:cNvPr id="10" name="Text 7"/>
          <p:cNvSpPr/>
          <p:nvPr/>
        </p:nvSpPr>
        <p:spPr>
          <a:xfrm>
            <a:off x="2760107" y="3927515"/>
            <a:ext cx="264795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Identifying and preserving relevant evidence stored across multiple cloud service providers poses a significant challenge.</a:t>
            </a:r>
            <a:endParaRPr lang="en-US" sz="1750" dirty="0"/>
          </a:p>
        </p:txBody>
      </p:sp>
      <p:sp>
        <p:nvSpPr>
          <p:cNvPr id="11" name="Shape 8"/>
          <p:cNvSpPr/>
          <p:nvPr/>
        </p:nvSpPr>
        <p:spPr>
          <a:xfrm>
            <a:off x="5630228" y="3023592"/>
            <a:ext cx="499943" cy="499943"/>
          </a:xfrm>
          <a:prstGeom prst="roundRect">
            <a:avLst>
              <a:gd name="adj" fmla="val 20000"/>
            </a:avLst>
          </a:prstGeom>
          <a:solidFill>
            <a:srgbClr val="110080"/>
          </a:solidFill>
          <a:ln w="13811">
            <a:solidFill>
              <a:srgbClr val="140099"/>
            </a:solidFill>
            <a:prstDash val="solid"/>
          </a:ln>
        </p:spPr>
      </p:sp>
      <p:sp>
        <p:nvSpPr>
          <p:cNvPr id="12" name="Text 9"/>
          <p:cNvSpPr/>
          <p:nvPr/>
        </p:nvSpPr>
        <p:spPr>
          <a:xfrm>
            <a:off x="5782270" y="3065264"/>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3" name="Text 10"/>
          <p:cNvSpPr/>
          <p:nvPr/>
        </p:nvSpPr>
        <p:spPr>
          <a:xfrm>
            <a:off x="6352342" y="3099911"/>
            <a:ext cx="264795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Legal &amp; Jurisdictional Issues</a:t>
            </a:r>
            <a:endParaRPr lang="en-US" sz="2187" dirty="0"/>
          </a:p>
        </p:txBody>
      </p:sp>
      <p:sp>
        <p:nvSpPr>
          <p:cNvPr id="14" name="Text 11"/>
          <p:cNvSpPr/>
          <p:nvPr/>
        </p:nvSpPr>
        <p:spPr>
          <a:xfrm>
            <a:off x="6352342" y="3927515"/>
            <a:ext cx="2647950" cy="2132409"/>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forensics must navigate complex legal and jurisdictional challenges arising from the global nature of cloud computing.</a:t>
            </a:r>
            <a:endParaRPr lang="en-US" sz="1750" dirty="0"/>
          </a:p>
        </p:txBody>
      </p:sp>
      <p:sp>
        <p:nvSpPr>
          <p:cNvPr id="15" name="Shape 12"/>
          <p:cNvSpPr/>
          <p:nvPr/>
        </p:nvSpPr>
        <p:spPr>
          <a:xfrm>
            <a:off x="9222462" y="3023592"/>
            <a:ext cx="499943" cy="499943"/>
          </a:xfrm>
          <a:prstGeom prst="roundRect">
            <a:avLst>
              <a:gd name="adj" fmla="val 20000"/>
            </a:avLst>
          </a:prstGeom>
          <a:solidFill>
            <a:srgbClr val="110080"/>
          </a:solidFill>
          <a:ln w="13811">
            <a:solidFill>
              <a:srgbClr val="140099"/>
            </a:solidFill>
            <a:prstDash val="solid"/>
          </a:ln>
        </p:spPr>
      </p:sp>
      <p:sp>
        <p:nvSpPr>
          <p:cNvPr id="16" name="Text 13"/>
          <p:cNvSpPr/>
          <p:nvPr/>
        </p:nvSpPr>
        <p:spPr>
          <a:xfrm>
            <a:off x="9370695" y="3065264"/>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7" name="Text 14"/>
          <p:cNvSpPr/>
          <p:nvPr/>
        </p:nvSpPr>
        <p:spPr>
          <a:xfrm>
            <a:off x="9944576" y="3099911"/>
            <a:ext cx="2647950" cy="1041559"/>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Data Synchronization &amp; Integrity</a:t>
            </a:r>
            <a:endParaRPr lang="en-US" sz="2187" dirty="0"/>
          </a:p>
        </p:txBody>
      </p:sp>
      <p:sp>
        <p:nvSpPr>
          <p:cNvPr id="18" name="Text 15"/>
          <p:cNvSpPr/>
          <p:nvPr/>
        </p:nvSpPr>
        <p:spPr>
          <a:xfrm>
            <a:off x="9944576" y="4274701"/>
            <a:ext cx="2647950" cy="2132409"/>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Ensuring the integrity and synchronization of cloud-stored data during forensic investigations requires specialized approaches.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sp>
        <p:nvSpPr>
          <p:cNvPr id="4" name="Text 2"/>
          <p:cNvSpPr/>
          <p:nvPr/>
        </p:nvSpPr>
        <p:spPr>
          <a:xfrm>
            <a:off x="2037993" y="908090"/>
            <a:ext cx="7670125"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The Future of Cloud Forensics</a:t>
            </a:r>
            <a:endParaRPr lang="en-US" sz="4374" dirty="0"/>
          </a:p>
        </p:txBody>
      </p:sp>
      <p:pic>
        <p:nvPicPr>
          <p:cNvPr id="5" name="Image 0" descr="preencoded.png"/>
          <p:cNvPicPr>
            <a:picLocks noChangeAspect="1"/>
          </p:cNvPicPr>
          <p:nvPr/>
        </p:nvPicPr>
        <p:blipFill>
          <a:blip r:embed="rId3"/>
          <a:stretch>
            <a:fillRect/>
          </a:stretch>
        </p:blipFill>
        <p:spPr>
          <a:xfrm>
            <a:off x="2037993" y="2046803"/>
            <a:ext cx="3295888" cy="2036921"/>
          </a:xfrm>
          <a:prstGeom prst="rect">
            <a:avLst/>
          </a:prstGeom>
        </p:spPr>
      </p:pic>
      <p:sp>
        <p:nvSpPr>
          <p:cNvPr id="6" name="Text 3"/>
          <p:cNvSpPr/>
          <p:nvPr/>
        </p:nvSpPr>
        <p:spPr>
          <a:xfrm>
            <a:off x="2037993" y="4361378"/>
            <a:ext cx="3295888" cy="694373"/>
          </a:xfrm>
          <a:prstGeom prst="rect">
            <a:avLst/>
          </a:prstGeom>
          <a:noFill/>
          <a:ln/>
        </p:spPr>
        <p:txBody>
          <a:bodyPr wrap="squar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Advancements in Technology</a:t>
            </a:r>
            <a:endParaRPr lang="en-US" sz="2187" dirty="0"/>
          </a:p>
        </p:txBody>
      </p:sp>
      <p:sp>
        <p:nvSpPr>
          <p:cNvPr id="7" name="Text 4"/>
          <p:cNvSpPr/>
          <p:nvPr/>
        </p:nvSpPr>
        <p:spPr>
          <a:xfrm>
            <a:off x="2037993" y="5188982"/>
            <a:ext cx="3295888" cy="2132409"/>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Ongoing technological advancements such as AI-powered analysis and blockchain-based evidence management systems will shape the future of cloud forensics.</a:t>
            </a:r>
            <a:endParaRPr lang="en-US" sz="1750" dirty="0"/>
          </a:p>
        </p:txBody>
      </p:sp>
      <p:pic>
        <p:nvPicPr>
          <p:cNvPr id="8" name="Image 1" descr="preencoded.png"/>
          <p:cNvPicPr>
            <a:picLocks noChangeAspect="1"/>
          </p:cNvPicPr>
          <p:nvPr/>
        </p:nvPicPr>
        <p:blipFill>
          <a:blip r:embed="rId4"/>
          <a:stretch>
            <a:fillRect/>
          </a:stretch>
        </p:blipFill>
        <p:spPr>
          <a:xfrm>
            <a:off x="5667137" y="2046803"/>
            <a:ext cx="3296007" cy="2037040"/>
          </a:xfrm>
          <a:prstGeom prst="rect">
            <a:avLst/>
          </a:prstGeom>
        </p:spPr>
      </p:pic>
      <p:sp>
        <p:nvSpPr>
          <p:cNvPr id="9" name="Text 5"/>
          <p:cNvSpPr/>
          <p:nvPr/>
        </p:nvSpPr>
        <p:spPr>
          <a:xfrm>
            <a:off x="5667137" y="4361498"/>
            <a:ext cx="3220760"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Collaboration &amp; Expertise</a:t>
            </a:r>
            <a:endParaRPr lang="en-US" sz="2187" dirty="0"/>
          </a:p>
        </p:txBody>
      </p:sp>
      <p:sp>
        <p:nvSpPr>
          <p:cNvPr id="10" name="Text 6"/>
          <p:cNvSpPr/>
          <p:nvPr/>
        </p:nvSpPr>
        <p:spPr>
          <a:xfrm>
            <a:off x="5667137" y="4841915"/>
            <a:ext cx="3296007" cy="2132409"/>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Cross-disciplinary collaboration and specialized forensic expertise will become vital in addressing the unique challenges posed by evolving cloud environments.</a:t>
            </a:r>
            <a:endParaRPr lang="en-US" sz="1750" dirty="0"/>
          </a:p>
        </p:txBody>
      </p:sp>
      <p:pic>
        <p:nvPicPr>
          <p:cNvPr id="11" name="Image 2" descr="preencoded.png"/>
          <p:cNvPicPr>
            <a:picLocks noChangeAspect="1"/>
          </p:cNvPicPr>
          <p:nvPr/>
        </p:nvPicPr>
        <p:blipFill>
          <a:blip r:embed="rId5"/>
          <a:stretch>
            <a:fillRect/>
          </a:stretch>
        </p:blipFill>
        <p:spPr>
          <a:xfrm>
            <a:off x="9296400" y="2046803"/>
            <a:ext cx="3296007" cy="2037040"/>
          </a:xfrm>
          <a:prstGeom prst="rect">
            <a:avLst/>
          </a:prstGeom>
        </p:spPr>
      </p:pic>
      <p:sp>
        <p:nvSpPr>
          <p:cNvPr id="12" name="Text 7"/>
          <p:cNvSpPr/>
          <p:nvPr/>
        </p:nvSpPr>
        <p:spPr>
          <a:xfrm>
            <a:off x="9296400" y="4361498"/>
            <a:ext cx="3062168"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Security-First Approach</a:t>
            </a:r>
            <a:endParaRPr lang="en-US" sz="2187" dirty="0"/>
          </a:p>
        </p:txBody>
      </p:sp>
      <p:sp>
        <p:nvSpPr>
          <p:cNvPr id="13" name="Text 8"/>
          <p:cNvSpPr/>
          <p:nvPr/>
        </p:nvSpPr>
        <p:spPr>
          <a:xfrm>
            <a:off x="9296400" y="4841915"/>
            <a:ext cx="3296007" cy="2132409"/>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A proactive security-first approach, emphasizing rigorous access controls, encryption, and incident response planning, will drive the future of cloud forensic frameworks.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Conclusion</a:t>
            </a:r>
            <a:endParaRPr lang="en-US" sz="4374" dirty="0"/>
          </a:p>
        </p:txBody>
      </p:sp>
      <p:sp>
        <p:nvSpPr>
          <p:cNvPr id="6"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Cloud forensic frameworks are essential tools for solving complex digital investigations in cloud environments. To ensure successful outcomes, organizations must embrace best practices and continuously adapt to the evolving world of cloud computing.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Thank You!</a:t>
            </a:r>
          </a:p>
          <a:p>
            <a:pPr marL="0" indent="0">
              <a:lnSpc>
                <a:spcPts val="5468"/>
              </a:lnSpc>
              <a:buNone/>
            </a:pPr>
            <a:endParaRPr lang="en-US" sz="4374" dirty="0"/>
          </a:p>
        </p:txBody>
      </p:sp>
    </p:spTree>
    <p:extLst>
      <p:ext uri="{BB962C8B-B14F-4D97-AF65-F5344CB8AC3E}">
        <p14:creationId xmlns:p14="http://schemas.microsoft.com/office/powerpoint/2010/main" val="32755484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484</Words>
  <Application>Microsoft Office PowerPoint</Application>
  <PresentationFormat>Custom</PresentationFormat>
  <Paragraphs>63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Dhaval Patel</cp:lastModifiedBy>
  <cp:revision>6</cp:revision>
  <dcterms:created xsi:type="dcterms:W3CDTF">2023-12-21T07:31:06Z</dcterms:created>
  <dcterms:modified xsi:type="dcterms:W3CDTF">2023-12-21T10:01:35Z</dcterms:modified>
</cp:coreProperties>
</file>